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tags/tag29.xml" ContentType="application/vnd.openxmlformats-officedocument.presentationml.tags+xml"/>
  <Override PartName="/ppt/notesSlides/notesSlide29.xml" ContentType="application/vnd.openxmlformats-officedocument.presentationml.notesSlide+xml"/>
  <Override PartName="/ppt/tags/tag30.xml" ContentType="application/vnd.openxmlformats-officedocument.presentationml.tags+xml"/>
  <Override PartName="/ppt/notesSlides/notesSlide30.xml" ContentType="application/vnd.openxmlformats-officedocument.presentationml.notesSlide+xml"/>
  <Override PartName="/ppt/tags/tag31.xml" ContentType="application/vnd.openxmlformats-officedocument.presentationml.tags+xml"/>
  <Override PartName="/ppt/notesSlides/notesSlide31.xml" ContentType="application/vnd.openxmlformats-officedocument.presentationml.notesSlide+xml"/>
  <Override PartName="/ppt/tags/tag32.xml" ContentType="application/vnd.openxmlformats-officedocument.presentationml.tags+xml"/>
  <Override PartName="/ppt/notesSlides/notesSlide32.xml" ContentType="application/vnd.openxmlformats-officedocument.presentationml.notesSlide+xml"/>
  <Override PartName="/ppt/tags/tag33.xml" ContentType="application/vnd.openxmlformats-officedocument.presentationml.tags+xml"/>
  <Override PartName="/ppt/notesSlides/notesSlide33.xml" ContentType="application/vnd.openxmlformats-officedocument.presentationml.notesSlide+xml"/>
  <Override PartName="/ppt/tags/tag34.xml" ContentType="application/vnd.openxmlformats-officedocument.presentationml.tags+xml"/>
  <Override PartName="/ppt/notesSlides/notesSlide34.xml" ContentType="application/vnd.openxmlformats-officedocument.presentationml.notesSlide+xml"/>
  <Override PartName="/ppt/tags/tag35.xml" ContentType="application/vnd.openxmlformats-officedocument.presentationml.tags+xml"/>
  <Override PartName="/ppt/notesSlides/notesSlide35.xml" ContentType="application/vnd.openxmlformats-officedocument.presentationml.notesSlide+xml"/>
  <Override PartName="/ppt/tags/tag36.xml" ContentType="application/vnd.openxmlformats-officedocument.presentationml.tags+xml"/>
  <Override PartName="/ppt/notesSlides/notesSlide36.xml" ContentType="application/vnd.openxmlformats-officedocument.presentationml.notesSlide+xml"/>
  <Override PartName="/ppt/tags/tag37.xml" ContentType="application/vnd.openxmlformats-officedocument.presentationml.tags+xml"/>
  <Override PartName="/ppt/notesSlides/notesSlide37.xml" ContentType="application/vnd.openxmlformats-officedocument.presentationml.notesSlide+xml"/>
  <Override PartName="/ppt/tags/tag38.xml" ContentType="application/vnd.openxmlformats-officedocument.presentationml.tags+xml"/>
  <Override PartName="/ppt/notesSlides/notesSlide38.xml" ContentType="application/vnd.openxmlformats-officedocument.presentationml.notesSlide+xml"/>
  <Override PartName="/ppt/tags/tag39.xml" ContentType="application/vnd.openxmlformats-officedocument.presentationml.tags+xml"/>
  <Override PartName="/ppt/notesSlides/notesSlide39.xml" ContentType="application/vnd.openxmlformats-officedocument.presentationml.notesSlide+xml"/>
  <Override PartName="/ppt/tags/tag40.xml" ContentType="application/vnd.openxmlformats-officedocument.presentationml.tags+xml"/>
  <Override PartName="/ppt/notesSlides/notesSlide40.xml" ContentType="application/vnd.openxmlformats-officedocument.presentationml.notesSlide+xml"/>
  <Override PartName="/ppt/tags/tag41.xml" ContentType="application/vnd.openxmlformats-officedocument.presentationml.tags+xml"/>
  <Override PartName="/ppt/notesSlides/notesSlide41.xml" ContentType="application/vnd.openxmlformats-officedocument.presentationml.notesSlide+xml"/>
  <Override PartName="/ppt/tags/tag42.xml" ContentType="application/vnd.openxmlformats-officedocument.presentationml.tags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sldIdLst>
    <p:sldId id="401" r:id="rId2"/>
    <p:sldId id="428" r:id="rId3"/>
    <p:sldId id="439" r:id="rId4"/>
    <p:sldId id="496" r:id="rId5"/>
    <p:sldId id="498" r:id="rId6"/>
    <p:sldId id="499" r:id="rId7"/>
    <p:sldId id="500" r:id="rId8"/>
    <p:sldId id="501" r:id="rId9"/>
    <p:sldId id="502" r:id="rId10"/>
    <p:sldId id="503" r:id="rId11"/>
    <p:sldId id="504" r:id="rId12"/>
    <p:sldId id="505" r:id="rId13"/>
    <p:sldId id="506" r:id="rId14"/>
    <p:sldId id="507" r:id="rId15"/>
    <p:sldId id="508" r:id="rId16"/>
    <p:sldId id="509" r:id="rId17"/>
    <p:sldId id="510" r:id="rId18"/>
    <p:sldId id="511" r:id="rId19"/>
    <p:sldId id="513" r:id="rId20"/>
    <p:sldId id="514" r:id="rId21"/>
    <p:sldId id="515" r:id="rId22"/>
    <p:sldId id="518" r:id="rId23"/>
    <p:sldId id="519" r:id="rId24"/>
    <p:sldId id="494" r:id="rId25"/>
    <p:sldId id="491" r:id="rId26"/>
    <p:sldId id="520" r:id="rId27"/>
    <p:sldId id="441" r:id="rId28"/>
    <p:sldId id="521" r:id="rId29"/>
    <p:sldId id="487" r:id="rId30"/>
    <p:sldId id="445" r:id="rId31"/>
    <p:sldId id="524" r:id="rId32"/>
    <p:sldId id="452" r:id="rId33"/>
    <p:sldId id="489" r:id="rId34"/>
    <p:sldId id="453" r:id="rId35"/>
    <p:sldId id="458" r:id="rId36"/>
    <p:sldId id="525" r:id="rId37"/>
    <p:sldId id="526" r:id="rId38"/>
    <p:sldId id="459" r:id="rId39"/>
    <p:sldId id="492" r:id="rId40"/>
    <p:sldId id="527" r:id="rId41"/>
    <p:sldId id="528" r:id="rId42"/>
    <p:sldId id="427" r:id="rId43"/>
  </p:sldIdLst>
  <p:sldSz cx="12192000" cy="6858000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68886"/>
    <a:srgbClr val="BFBFBF"/>
    <a:srgbClr val="1E5E9B"/>
    <a:srgbClr val="A6A6A6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1160" autoAdjust="0"/>
  </p:normalViewPr>
  <p:slideViewPr>
    <p:cSldViewPr snapToGrid="0">
      <p:cViewPr varScale="1">
        <p:scale>
          <a:sx n="102" d="100"/>
          <a:sy n="102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C680-DB07-4251-BEFC-2BB5C95BA6AC}" type="datetimeFigureOut">
              <a:rPr lang="cs-CZ" smtClean="0"/>
              <a:pPr/>
              <a:t>16.06.2023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C5A58-8EC2-4296-942E-803877AECDC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6467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7283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9142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2439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9492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3715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8798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9949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2766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4875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22786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0206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0748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15037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74239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8794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69843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0401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3923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83128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4275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0465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838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3811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0465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3257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5320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8297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2889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8403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5062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15296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99791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725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40095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3200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116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1987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7486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1716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5642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7690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0993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AE295-8DF6-41D2-8ACF-F51FB38BE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ECEB262-4757-491B-87DD-3710CA46A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04C002-A3DC-4559-91AA-B6EFB6256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47E4B-68F7-4AAB-9495-1EA670F0E4B8}" type="datetime1">
              <a:rPr lang="cs-CZ" smtClean="0"/>
              <a:pPr/>
              <a:t>16.06.2023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1E0B87-D454-496C-A594-6BC131173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2D953B-D184-4147-84D2-58D9D70E8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41DC-EC49-4302-9BDE-C02D94C7654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819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DD2772-C437-4293-8949-2598AB973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606C5C2-4FF8-41FF-84B9-C4F58FDBB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39D1D3-3D7C-4727-B0B9-EF14621E0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F26-CD29-4620-A526-D68B94B2F350}" type="datetime1">
              <a:rPr lang="cs-CZ" smtClean="0"/>
              <a:pPr/>
              <a:t>16.06.2023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5A7976-26EF-467A-80B6-CF1FF04BD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656566-9152-41F1-8AB7-4F9CAFCE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41DC-EC49-4302-9BDE-C02D94C7654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83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EAA1F29-3091-4309-B02C-989628A098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D320971-0649-4036-81B3-981C88DF7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561840-53B5-4648-B167-911318CD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42CA-16A0-4AA5-B03D-957873BA1D2D}" type="datetime1">
              <a:rPr lang="cs-CZ" smtClean="0"/>
              <a:pPr/>
              <a:t>16.06.2023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9159D7-1C5A-487E-A399-68570A13D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31A0F8-6CC0-41BC-B4E1-F592C31B0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41DC-EC49-4302-9BDE-C02D94C7654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159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D45F75-37FB-40F7-B0BD-6B3F317F6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5A18A0-DFF0-4102-9C85-B1EB320B0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B9F19A-1D97-4E30-AE7B-4FBC00C92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5FCC-D344-4EED-BE02-642F8D2C174A}" type="datetime1">
              <a:rPr lang="cs-CZ" smtClean="0"/>
              <a:pPr/>
              <a:t>16.06.2023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E82282-D8F2-45D5-A0C7-D187BA98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5525CF-CE1E-4484-B5D4-054921584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41DC-EC49-4302-9BDE-C02D94C7654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780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3B7047-362E-428A-957A-DC86CC4A5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D807FB7-86ED-4149-8722-7767519EE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EDB1F6-27A4-4AE6-996B-1B4B66F08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2EF8-42A6-4DCA-BCE8-EB37F28A1442}" type="datetime1">
              <a:rPr lang="cs-CZ" smtClean="0"/>
              <a:pPr/>
              <a:t>16.06.2023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0E603B-4E1B-4390-A804-DA20AFBC7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3DB7C1-304F-4DE5-B17A-21B248B4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41DC-EC49-4302-9BDE-C02D94C7654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384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820070-EC82-4053-A574-AA2D458D1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6E2A35-E6A0-4E53-BB79-002C6308F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1BEEAB9-28D3-4A55-8128-E8B3CF01E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499C17E-5A23-434A-86B4-E8FAA4A20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9A40-EF04-4567-8E4F-230F496FF789}" type="datetime1">
              <a:rPr lang="cs-CZ" smtClean="0"/>
              <a:pPr/>
              <a:t>16.06.2023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D66DC22-0F3E-4F47-A10F-B6A5FFD28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A348686-668C-4822-9BD1-50F9836B1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41DC-EC49-4302-9BDE-C02D94C7654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503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20F35B-7100-4E44-AF52-823C98EDA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EFD9018-C753-4E88-BB5F-0B173F574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0BA2B36-3C16-4621-A4FC-C37317589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FEB603A-FD71-4186-B8C6-35EE504D7E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B051BCE-8580-491E-BD2A-B69870B3D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9A85BD5-26F7-47AB-B248-0154F8DCF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F5F4-EAE2-4CCE-8449-FFC0A1CD1EE0}" type="datetime1">
              <a:rPr lang="cs-CZ" smtClean="0"/>
              <a:pPr/>
              <a:t>16.06.2023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A967EA7-03EC-4A85-8513-902D68A35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5B3FF36-6479-44D1-86DC-91FD42B2A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41DC-EC49-4302-9BDE-C02D94C7654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177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9BE6C8-E759-4B6C-9A8A-439DDD947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A6DBEEB-D57B-4462-9942-0E10D1225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80DE-841C-45E8-B343-5E06C6822AFC}" type="datetime1">
              <a:rPr lang="cs-CZ" smtClean="0"/>
              <a:pPr/>
              <a:t>16.06.2023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410182-AD9E-4B5A-B6B7-884EA14B2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D605AE6-4175-47EE-AE28-24E4E94A4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41DC-EC49-4302-9BDE-C02D94C7654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449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DD32643-7AB5-4499-8D3C-8F51083B8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B0B5-DCB0-4F72-A6B2-D48AED7686AB}" type="datetime1">
              <a:rPr lang="cs-CZ" smtClean="0"/>
              <a:pPr/>
              <a:t>16.06.2023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54E28B7-E780-4E94-8BCB-8EE61438C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FAAF47B-212F-489D-9F78-9B61717F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41DC-EC49-4302-9BDE-C02D94C7654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211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C360C8-91B7-4D53-AD14-C254438C9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F4B5B9-DDAC-4D46-9100-833C42F42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170668A-D6B1-437D-B6B7-FAC45C2B0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3331F72-AA8F-41EA-861C-F4EF6870C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B5DD-1F79-472E-9B14-3BE839B8F2E2}" type="datetime1">
              <a:rPr lang="cs-CZ" smtClean="0"/>
              <a:pPr/>
              <a:t>16.06.2023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CC3EAA-1F7B-414D-85DA-87DC2E947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A900D9E-E011-4FC7-AC5C-715C352B7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41DC-EC49-4302-9BDE-C02D94C7654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27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F16363-A459-44AB-92D7-0E48DDFA2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6A1C04F-B191-4007-8E3A-0A40F1A2C0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03FCC4F-0B63-4A31-BF08-D441B0B36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3756AD5-5DF3-40A8-AEF2-061108A9C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1F9C-2CC3-4594-AC03-37E493286541}" type="datetime1">
              <a:rPr lang="cs-CZ" smtClean="0"/>
              <a:pPr/>
              <a:t>16.06.2023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BAC0741-48C6-4E16-9B23-39C0EEF65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CEC6B28-81AB-487F-A261-4AC585111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41DC-EC49-4302-9BDE-C02D94C7654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347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C1B6042-03E0-4F4F-9252-E394AA48D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C91E4B4-E215-4A48-AF69-2E7E5117E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47C0C2-28C1-4DF9-AB73-8FDAC0A50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1D3E1-CE04-44FA-AAB3-E2A45D2CFCC8}" type="datetime1">
              <a:rPr lang="cs-CZ" smtClean="0"/>
              <a:pPr/>
              <a:t>16.06.2023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F2009A-9E00-4F5E-A3C5-BD2EDD70C4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2F9B79-7D06-4301-804D-208F68B0A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A41DC-EC49-4302-9BDE-C02D94C7654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037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hyperlink" Target="Video%20Laser.mp4" TargetMode="Externa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microsoft.com/office/2007/relationships/hdphoto" Target="../media/hdphoto3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microsoft.com/office/2007/relationships/hdphoto" Target="../media/hdphoto7.wdp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5" Type="http://schemas.openxmlformats.org/officeDocument/2006/relationships/image" Target="../media/image19.jpe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6" Type="http://schemas.openxmlformats.org/officeDocument/2006/relationships/image" Target="../media/image20.png"/><Relationship Id="rId5" Type="http://schemas.openxmlformats.org/officeDocument/2006/relationships/hyperlink" Target="Video%20Birdstrike.mp4" TargetMode="Externa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6" Type="http://schemas.openxmlformats.org/officeDocument/2006/relationships/image" Target="../media/image23.png"/><Relationship Id="rId5" Type="http://schemas.openxmlformats.org/officeDocument/2006/relationships/hyperlink" Target="http://projekty.airport-ostrava.cz/cz/page-safety-hlaseni/" TargetMode="Externa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5" Type="http://schemas.openxmlformats.org/officeDocument/2006/relationships/image" Target="../media/image27.jpe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5" Type="http://schemas.openxmlformats.org/officeDocument/2006/relationships/image" Target="../media/image34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5" Type="http://schemas.openxmlformats.org/officeDocument/2006/relationships/image" Target="../media/image35.pn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Relationship Id="rId5" Type="http://schemas.openxmlformats.org/officeDocument/2006/relationships/image" Target="../media/image38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Relationship Id="rId5" Type="http://schemas.openxmlformats.org/officeDocument/2006/relationships/image" Target="../media/image39.jpeg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10" name="Nadpis 9">
            <a:extLst>
              <a:ext uri="{FF2B5EF4-FFF2-40B4-BE49-F238E27FC236}">
                <a16:creationId xmlns:a16="http://schemas.microsoft.com/office/drawing/2014/main" id="{6A0569BA-45A9-4BED-90AF-EB9E2361AAC8}"/>
              </a:ext>
            </a:extLst>
          </p:cNvPr>
          <p:cNvSpPr txBox="1">
            <a:spLocks/>
          </p:cNvSpPr>
          <p:nvPr/>
        </p:nvSpPr>
        <p:spPr>
          <a:xfrm>
            <a:off x="0" y="2551112"/>
            <a:ext cx="12188278" cy="1755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0"/>
            <a:r>
              <a:rPr lang="en-US" sz="54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LRST &amp; LAST, </a:t>
            </a:r>
            <a:br>
              <a:rPr lang="en-US" sz="54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54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LBV</a:t>
            </a:r>
            <a:br>
              <a:rPr lang="en-US" sz="54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54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cs-CZ" sz="54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54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sz="54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</a:t>
            </a:r>
            <a:r>
              <a:rPr lang="en-US" sz="54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202</a:t>
            </a:r>
            <a:r>
              <a:rPr lang="cs-CZ" sz="54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  <a:p>
            <a:pPr algn="ctr" defTabSz="0"/>
            <a:endParaRPr lang="cs-CZ" sz="54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0"/>
            <a:r>
              <a:rPr lang="en-GB" sz="2800" b="1" dirty="0">
                <a:solidFill>
                  <a:srgbClr val="BFBF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cs-CZ" sz="2800" b="1" dirty="0">
                <a:solidFill>
                  <a:srgbClr val="BFBF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poslední</a:t>
            </a:r>
            <a:r>
              <a:rPr lang="en-GB" sz="2800" b="1" dirty="0">
                <a:solidFill>
                  <a:srgbClr val="BFBF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b="1" dirty="0">
                <a:solidFill>
                  <a:srgbClr val="BFBF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zasedání LRST 07.</a:t>
            </a:r>
            <a:r>
              <a:rPr lang="en-GB" sz="2800" b="1" dirty="0">
                <a:solidFill>
                  <a:srgbClr val="BFBF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b="1" dirty="0">
                <a:solidFill>
                  <a:srgbClr val="BFBF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r>
              <a:rPr lang="en-GB" sz="2800" b="1" dirty="0">
                <a:solidFill>
                  <a:srgbClr val="BFBF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202</a:t>
            </a:r>
            <a:r>
              <a:rPr lang="cs-CZ" sz="2800" b="1" dirty="0">
                <a:solidFill>
                  <a:srgbClr val="BFBF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GB" sz="2800" b="1" dirty="0">
                <a:solidFill>
                  <a:srgbClr val="BFBF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28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ovéPole 8">
            <a:extLst>
              <a:ext uri="{FF2B5EF4-FFF2-40B4-BE49-F238E27FC236}">
                <a16:creationId xmlns:a16="http://schemas.microsoft.com/office/drawing/2014/main" id="{0C74BA65-47D4-488C-BB0E-8E9912ED6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24" y="6432660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www.osr.cz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EFFB932-1911-4E6B-A621-184DC29D4A59}"/>
              </a:ext>
            </a:extLst>
          </p:cNvPr>
          <p:cNvSpPr txBox="1"/>
          <p:nvPr/>
        </p:nvSpPr>
        <p:spPr>
          <a:xfrm>
            <a:off x="8386292" y="6432659"/>
            <a:ext cx="34940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>
              <a:defRPr sz="1200">
                <a:solidFill>
                  <a:srgbClr val="BCBCBE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cs-CZ" dirty="0"/>
              <a:t>Smolon,  06. 06 .2023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549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6847371-C639-B9ED-98EB-DAB1E5E584C2}"/>
              </a:ext>
            </a:extLst>
          </p:cNvPr>
          <p:cNvSpPr txBox="1">
            <a:spLocks noChangeAspect="1"/>
          </p:cNvSpPr>
          <p:nvPr/>
        </p:nvSpPr>
        <p:spPr>
          <a:xfrm>
            <a:off x="0" y="1441218"/>
            <a:ext cx="12204000" cy="3752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>
              <a:spcAft>
                <a:spcPts val="500"/>
              </a:spcAft>
            </a:pPr>
            <a:r>
              <a:rPr lang="cs-CZ" sz="36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08. 04. 2023 Poškození dráhového světla</a:t>
            </a:r>
            <a:endParaRPr lang="pl-PL" sz="12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Poškození postranního dráhového světla.</a:t>
            </a: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světlo od prahu dráhy 22 (sraženo) hlášeno na BD a elektro.</a:t>
            </a: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Hlášeno VPL.</a:t>
            </a: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Nepodařilo se dohledat původce incidentu.</a:t>
            </a:r>
          </a:p>
          <a:p>
            <a:pPr algn="just" defTabSz="0">
              <a:spcAft>
                <a:spcPts val="1000"/>
              </a:spcAft>
            </a:pPr>
            <a:endParaRPr lang="cs-CZ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defTabSz="0">
              <a:spcAft>
                <a:spcPts val="1000"/>
              </a:spcAft>
            </a:pPr>
            <a:r>
              <a:rPr lang="cs-CZ" sz="26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-- &gt; Hlásit veškeré poškození infrastruktury (Just </a:t>
            </a:r>
            <a:r>
              <a:rPr lang="cs-CZ" sz="2600" b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Culture</a:t>
            </a:r>
            <a:r>
              <a:rPr lang="cs-CZ" sz="26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cs-CZ" sz="26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E035F27-ACA0-9260-FDF3-8C4F62D5275A}"/>
              </a:ext>
            </a:extLst>
          </p:cNvPr>
          <p:cNvSpPr txBox="1"/>
          <p:nvPr/>
        </p:nvSpPr>
        <p:spPr>
          <a:xfrm>
            <a:off x="14994" y="6333896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Světlo opraveno zaměstnanci LKMT (Elektro)</a:t>
            </a:r>
            <a:endParaRPr lang="cs-CZ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690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6847371-C639-B9ED-98EB-DAB1E5E584C2}"/>
              </a:ext>
            </a:extLst>
          </p:cNvPr>
          <p:cNvSpPr txBox="1">
            <a:spLocks noChangeAspect="1"/>
          </p:cNvSpPr>
          <p:nvPr/>
        </p:nvSpPr>
        <p:spPr>
          <a:xfrm>
            <a:off x="0" y="1441218"/>
            <a:ext cx="12204000" cy="2967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>
              <a:spcAft>
                <a:spcPts val="500"/>
              </a:spcAft>
            </a:pPr>
            <a:r>
              <a:rPr lang="cs-CZ" sz="36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 04. 2023 Laser (2.)</a:t>
            </a:r>
            <a:endParaRPr lang="pl-PL" sz="12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čase 19:03 došlo k oznámení oslnění laserem zelené barvy, dva záblesky.</a:t>
            </a: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 udal jako polohu zdroje laseru nadjezd v Ostravě Porubě, křížení silnice Rudná se silnicí spojující Klimkovice s Porubou. </a:t>
            </a: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 potvrdil, že útok laserem neovlivnil schopnost posádky o záměr pokračovat v letu.</a:t>
            </a:r>
            <a:endParaRPr lang="cs-CZ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E035F27-ACA0-9260-FDF3-8C4F62D5275A}"/>
              </a:ext>
            </a:extLst>
          </p:cNvPr>
          <p:cNvSpPr txBox="1"/>
          <p:nvPr/>
        </p:nvSpPr>
        <p:spPr>
          <a:xfrm>
            <a:off x="14994" y="6333896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Vyřešeno ŘLP </a:t>
            </a:r>
            <a:r>
              <a:rPr lang="cs-CZ" sz="2600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s.p</a:t>
            </a:r>
            <a:r>
              <a:rPr lang="cs-CZ" sz="2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PČR</a:t>
            </a:r>
            <a:endParaRPr lang="cs-CZ" sz="2600" dirty="0"/>
          </a:p>
        </p:txBody>
      </p:sp>
      <p:pic>
        <p:nvPicPr>
          <p:cNvPr id="10" name="Obrázek 9">
            <a:hlinkClick r:id="rId5" action="ppaction://hlinkfile"/>
            <a:extLst>
              <a:ext uri="{FF2B5EF4-FFF2-40B4-BE49-F238E27FC236}">
                <a16:creationId xmlns:a16="http://schemas.microsoft.com/office/drawing/2014/main" id="{363F6CF4-3A52-230E-C073-A4A320DF365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91335" y="4068331"/>
            <a:ext cx="4485333" cy="25117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827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6847371-C639-B9ED-98EB-DAB1E5E584C2}"/>
              </a:ext>
            </a:extLst>
          </p:cNvPr>
          <p:cNvSpPr txBox="1">
            <a:spLocks noChangeAspect="1"/>
          </p:cNvSpPr>
          <p:nvPr/>
        </p:nvSpPr>
        <p:spPr>
          <a:xfrm>
            <a:off x="0" y="1441218"/>
            <a:ext cx="12204000" cy="322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>
              <a:spcAft>
                <a:spcPts val="500"/>
              </a:spcAft>
            </a:pPr>
            <a:r>
              <a:rPr lang="cs-CZ" sz="36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 04. 2023 Nefunkční tabule LVO</a:t>
            </a:r>
            <a:endParaRPr lang="pl-PL" sz="12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Nefunkční 2 LVO tabule.</a:t>
            </a: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lang="pl-PL" sz="2600" dirty="0"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hangáru QA a na APN S, na sloupu u DHL.</a:t>
            </a: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Porucha řešena s fy Transcon.</a:t>
            </a: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Závada na elektronice.</a:t>
            </a: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cs-CZ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E035F27-ACA0-9260-FDF3-8C4F62D5275A}"/>
              </a:ext>
            </a:extLst>
          </p:cNvPr>
          <p:cNvSpPr txBox="1"/>
          <p:nvPr/>
        </p:nvSpPr>
        <p:spPr>
          <a:xfrm>
            <a:off x="14994" y="6333896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Vyřešeno IT a </a:t>
            </a:r>
            <a:r>
              <a:rPr lang="cs-CZ" sz="2600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Transcon</a:t>
            </a:r>
            <a:r>
              <a:rPr lang="cs-CZ" sz="2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cs-CZ" sz="26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6BCEE16-63B8-EFE7-F063-6E53FEB2F4F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57818" y="3429000"/>
            <a:ext cx="5354106" cy="3168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530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6847371-C639-B9ED-98EB-DAB1E5E584C2}"/>
              </a:ext>
            </a:extLst>
          </p:cNvPr>
          <p:cNvSpPr txBox="1">
            <a:spLocks noChangeAspect="1"/>
          </p:cNvSpPr>
          <p:nvPr/>
        </p:nvSpPr>
        <p:spPr>
          <a:xfrm>
            <a:off x="0" y="1441218"/>
            <a:ext cx="12204000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>
              <a:spcAft>
                <a:spcPts val="500"/>
              </a:spcAft>
            </a:pPr>
            <a:r>
              <a:rPr lang="cs-CZ" sz="36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17. 04. 2023 Poškození letadla při přetahu</a:t>
            </a:r>
            <a:endParaRPr lang="pl-PL" sz="12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Při vlastním přetahu letadla došlo k nárazu koncem pravého křídla letadla do oplocení.</a:t>
            </a: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Místo události: roh APN S, u oka č. 5. </a:t>
            </a: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Dále byly následně letounem zasaženy obslužné schody.</a:t>
            </a: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Došlo k poškození plotu (infrastruktura LKMT).</a:t>
            </a: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cs-CZ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E035F27-ACA0-9260-FDF3-8C4F62D5275A}"/>
              </a:ext>
            </a:extLst>
          </p:cNvPr>
          <p:cNvSpPr txBox="1"/>
          <p:nvPr/>
        </p:nvSpPr>
        <p:spPr>
          <a:xfrm>
            <a:off x="14994" y="6333896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řešení s QA </a:t>
            </a:r>
            <a:r>
              <a:rPr lang="cs-CZ" sz="2600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Aviation</a:t>
            </a:r>
            <a:r>
              <a:rPr lang="cs-CZ" sz="2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149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6847371-C639-B9ED-98EB-DAB1E5E584C2}"/>
              </a:ext>
            </a:extLst>
          </p:cNvPr>
          <p:cNvSpPr txBox="1">
            <a:spLocks noChangeAspect="1"/>
          </p:cNvSpPr>
          <p:nvPr/>
        </p:nvSpPr>
        <p:spPr>
          <a:xfrm>
            <a:off x="0" y="1441218"/>
            <a:ext cx="1220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>
              <a:spcAft>
                <a:spcPts val="500"/>
              </a:spcAft>
            </a:pPr>
            <a:r>
              <a:rPr lang="cs-CZ" sz="36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17. 04. 2023 Poškození letadla při přetahu</a:t>
            </a:r>
            <a:endParaRPr lang="pl-PL" sz="12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3808FC5-F591-F353-0CE0-487E6C5D07C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6174" y="2403228"/>
            <a:ext cx="7480864" cy="3657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1909D47-907F-CCD5-A412-74EA7A1DB9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8836" y="2115891"/>
            <a:ext cx="4207329" cy="4130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362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6847371-C639-B9ED-98EB-DAB1E5E584C2}"/>
              </a:ext>
            </a:extLst>
          </p:cNvPr>
          <p:cNvSpPr txBox="1">
            <a:spLocks noChangeAspect="1"/>
          </p:cNvSpPr>
          <p:nvPr/>
        </p:nvSpPr>
        <p:spPr>
          <a:xfrm>
            <a:off x="0" y="1441218"/>
            <a:ext cx="12204000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>
              <a:spcAft>
                <a:spcPts val="500"/>
              </a:spcAft>
            </a:pPr>
            <a:r>
              <a:rPr lang="cs-CZ" sz="36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 05. 2023 Únik paliva</a:t>
            </a:r>
            <a:endParaRPr lang="pl-PL" sz="12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Během plnění vrtulníku Sokol W-3A, mezi 22:00 a 22:30 došlo k úniku paliva JET A1.</a:t>
            </a: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 důvodu špatného těsnění na nádrži vrtulníku. </a:t>
            </a: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Celkově na APN (stání č.3) vytekl zhruba 1 litr paliva.</a:t>
            </a: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ohrožení životního prostředí nedošlo.</a:t>
            </a: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cs-CZ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E035F27-ACA0-9260-FDF3-8C4F62D5275A}"/>
              </a:ext>
            </a:extLst>
          </p:cNvPr>
          <p:cNvSpPr txBox="1"/>
          <p:nvPr/>
        </p:nvSpPr>
        <p:spPr>
          <a:xfrm>
            <a:off x="14994" y="6333896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Vyřešeno HZS </a:t>
            </a:r>
            <a:endParaRPr lang="cs-CZ" sz="26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587D389-1C5D-4307-4AE3-32157CBB6E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79798" y="4183445"/>
            <a:ext cx="3193389" cy="23950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190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6847371-C639-B9ED-98EB-DAB1E5E584C2}"/>
              </a:ext>
            </a:extLst>
          </p:cNvPr>
          <p:cNvSpPr txBox="1">
            <a:spLocks noChangeAspect="1"/>
          </p:cNvSpPr>
          <p:nvPr/>
        </p:nvSpPr>
        <p:spPr>
          <a:xfrm>
            <a:off x="0" y="1441218"/>
            <a:ext cx="12204000" cy="3895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>
              <a:spcAft>
                <a:spcPts val="500"/>
              </a:spcAft>
            </a:pPr>
            <a:r>
              <a:rPr lang="cs-CZ" sz="36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 05. 2023 Poškození vzpěry</a:t>
            </a:r>
            <a:endParaRPr lang="pl-PL" sz="12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Při nakládce palet pro cargo let ATR42 došlo k poškození vzpěry u dveří do cargo prostoru letadla. </a:t>
            </a: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Palety byly nakládány pomocí vysokozdvižného vozíku.</a:t>
            </a: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Při nakládání jedné z palet, došlo při příjezdu VZV s paletou k otevřenému </a:t>
            </a:r>
            <a:r>
              <a:rPr lang="cs-CZ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cargo</a:t>
            </a:r>
            <a: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prostoru letadla, k pohybu nakládané palety. </a:t>
            </a: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Tato paleta se zapříčila o zlamovací vzpěru, která je podporou (bezpečnostní opatření) </a:t>
            </a:r>
            <a:r>
              <a:rPr lang="cs-CZ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cargo</a:t>
            </a:r>
            <a: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dveřích letadla ATR 42. 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E035F27-ACA0-9260-FDF3-8C4F62D5275A}"/>
              </a:ext>
            </a:extLst>
          </p:cNvPr>
          <p:cNvSpPr txBox="1"/>
          <p:nvPr/>
        </p:nvSpPr>
        <p:spPr>
          <a:xfrm>
            <a:off x="14994" y="6333896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řešení</a:t>
            </a:r>
            <a:endParaRPr lang="cs-CZ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569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6847371-C639-B9ED-98EB-DAB1E5E584C2}"/>
              </a:ext>
            </a:extLst>
          </p:cNvPr>
          <p:cNvSpPr txBox="1">
            <a:spLocks noChangeAspect="1"/>
          </p:cNvSpPr>
          <p:nvPr/>
        </p:nvSpPr>
        <p:spPr>
          <a:xfrm>
            <a:off x="0" y="1441218"/>
            <a:ext cx="1220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>
              <a:spcAft>
                <a:spcPts val="500"/>
              </a:spcAft>
            </a:pPr>
            <a:r>
              <a:rPr lang="cs-CZ" sz="36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 05. 2023 Poškození vzpěry</a:t>
            </a:r>
            <a:endParaRPr lang="pl-PL" sz="12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C61F3BC-60ED-AF59-280C-8DF6B0531A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0530" y="2135987"/>
            <a:ext cx="3417120" cy="4556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FCF0A14-7D8D-E625-60E0-F468B167E6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0205" y="2135988"/>
            <a:ext cx="3417120" cy="4556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622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6847371-C639-B9ED-98EB-DAB1E5E584C2}"/>
              </a:ext>
            </a:extLst>
          </p:cNvPr>
          <p:cNvSpPr txBox="1">
            <a:spLocks noChangeAspect="1"/>
          </p:cNvSpPr>
          <p:nvPr/>
        </p:nvSpPr>
        <p:spPr>
          <a:xfrm>
            <a:off x="0" y="1441218"/>
            <a:ext cx="12204000" cy="2567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>
              <a:spcAft>
                <a:spcPts val="500"/>
              </a:spcAft>
            </a:pPr>
            <a:r>
              <a:rPr lang="cs-CZ" sz="36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 05. 2023 Sražený zajíc</a:t>
            </a:r>
            <a:endParaRPr lang="pl-PL" sz="12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pátek večer došlo ke srážce vozidla se zajícem. </a:t>
            </a: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Událost byla hlášena řidičem vozidla vedoucímu směny ÚBL, který následně kontaktoval VPL a BiOL. </a:t>
            </a: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Zajíce si převzala BiOL, vozidlo lehce poškozeno.</a:t>
            </a:r>
            <a:endParaRPr lang="cs-CZ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E035F27-ACA0-9260-FDF3-8C4F62D5275A}"/>
              </a:ext>
            </a:extLst>
          </p:cNvPr>
          <p:cNvSpPr txBox="1"/>
          <p:nvPr/>
        </p:nvSpPr>
        <p:spPr>
          <a:xfrm>
            <a:off x="14994" y="6333896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Vyřešeno </a:t>
            </a:r>
            <a:r>
              <a:rPr lang="cs-CZ" sz="2600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BiOL</a:t>
            </a:r>
            <a:endParaRPr lang="cs-CZ" sz="26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BA49122-80DE-3A73-0B27-F8894DAD9DC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70680" y="3112021"/>
            <a:ext cx="2725311" cy="36337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E20CE3A-69AC-0A82-2848-F49753AF771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4648" y="4121862"/>
            <a:ext cx="3496356" cy="2623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852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6847371-C639-B9ED-98EB-DAB1E5E584C2}"/>
              </a:ext>
            </a:extLst>
          </p:cNvPr>
          <p:cNvSpPr txBox="1">
            <a:spLocks noChangeAspect="1"/>
          </p:cNvSpPr>
          <p:nvPr/>
        </p:nvSpPr>
        <p:spPr>
          <a:xfrm>
            <a:off x="0" y="1441218"/>
            <a:ext cx="12204000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>
              <a:spcAft>
                <a:spcPts val="500"/>
              </a:spcAft>
            </a:pPr>
            <a:r>
              <a:rPr lang="cs-CZ" sz="36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18. 05. 2023 Únik oleje GPU</a:t>
            </a:r>
            <a:endParaRPr lang="pl-PL" sz="12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Úniku ropných produktů na APN S.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Únik motorového oleje z GPU, ktery byl napojen na letoun imatrikulace LZ-CGV na APN S v prostoru DHL.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Únik byl na zpevněnou betonovou plochu o rozměrech cca 1m</a:t>
            </a:r>
            <a:r>
              <a:rPr lang="pl-PL" sz="26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Nedostatečné uzavření víka po dolití oleje -- &gt; vyčištění GPU.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ohrožení životního prostředí nedošlo.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E035F27-ACA0-9260-FDF3-8C4F62D5275A}"/>
              </a:ext>
            </a:extLst>
          </p:cNvPr>
          <p:cNvSpPr txBox="1"/>
          <p:nvPr/>
        </p:nvSpPr>
        <p:spPr>
          <a:xfrm>
            <a:off x="14994" y="6333896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Vyřešeno HZS, ÚSM (autodílna)</a:t>
            </a:r>
            <a:endParaRPr lang="cs-CZ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656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10" name="Nadpis 9">
            <a:extLst>
              <a:ext uri="{FF2B5EF4-FFF2-40B4-BE49-F238E27FC236}">
                <a16:creationId xmlns:a16="http://schemas.microsoft.com/office/drawing/2014/main" id="{6A0569BA-45A9-4BED-90AF-EB9E2361AAC8}"/>
              </a:ext>
            </a:extLst>
          </p:cNvPr>
          <p:cNvSpPr txBox="1">
            <a:spLocks/>
          </p:cNvSpPr>
          <p:nvPr/>
        </p:nvSpPr>
        <p:spPr>
          <a:xfrm>
            <a:off x="0" y="1412875"/>
            <a:ext cx="12188278" cy="50197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0"/>
            <a:r>
              <a:rPr lang="pl-PL" sz="54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  <a:p>
            <a:pPr algn="ctr" defTabSz="0"/>
            <a:r>
              <a:rPr lang="pl-PL" sz="5400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06. 03. 2022 do 06. 06. 2023</a:t>
            </a:r>
          </a:p>
          <a:p>
            <a:pPr algn="ctr" defTabSz="0"/>
            <a:endParaRPr lang="pl-PL" sz="5400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ovéPole 8">
            <a:extLst>
              <a:ext uri="{FF2B5EF4-FFF2-40B4-BE49-F238E27FC236}">
                <a16:creationId xmlns:a16="http://schemas.microsoft.com/office/drawing/2014/main" id="{0C74BA65-47D4-488C-BB0E-8E9912ED6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24" y="6432660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www.osr.cz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EFFB932-1911-4E6B-A621-184DC29D4A59}"/>
              </a:ext>
            </a:extLst>
          </p:cNvPr>
          <p:cNvSpPr txBox="1"/>
          <p:nvPr/>
        </p:nvSpPr>
        <p:spPr>
          <a:xfrm>
            <a:off x="8386292" y="6432659"/>
            <a:ext cx="34940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>
              <a:defRPr sz="1200">
                <a:solidFill>
                  <a:srgbClr val="BCBCBE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cs-CZ" dirty="0"/>
              <a:t>Smolon,  07. 03. .2023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003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6847371-C639-B9ED-98EB-DAB1E5E584C2}"/>
              </a:ext>
            </a:extLst>
          </p:cNvPr>
          <p:cNvSpPr txBox="1">
            <a:spLocks noChangeAspect="1"/>
          </p:cNvSpPr>
          <p:nvPr/>
        </p:nvSpPr>
        <p:spPr>
          <a:xfrm>
            <a:off x="0" y="1441218"/>
            <a:ext cx="1220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>
              <a:spcAft>
                <a:spcPts val="500"/>
              </a:spcAft>
            </a:pPr>
            <a:r>
              <a:rPr lang="cs-CZ" sz="36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18. 05. 2023 Únik oleje GPU</a:t>
            </a:r>
            <a:endParaRPr lang="pl-PL" sz="12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99F5A9A-8A2B-DE25-861F-212A5030304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2224" y="2693067"/>
            <a:ext cx="4762500" cy="3343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4530C93-2E26-7729-4A12-3D2416D777E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7319" y="2693067"/>
            <a:ext cx="4494753" cy="3371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105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6847371-C639-B9ED-98EB-DAB1E5E584C2}"/>
              </a:ext>
            </a:extLst>
          </p:cNvPr>
          <p:cNvSpPr txBox="1">
            <a:spLocks noChangeAspect="1"/>
          </p:cNvSpPr>
          <p:nvPr/>
        </p:nvSpPr>
        <p:spPr>
          <a:xfrm>
            <a:off x="0" y="1441218"/>
            <a:ext cx="12204000" cy="2567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>
              <a:spcAft>
                <a:spcPts val="500"/>
              </a:spcAft>
            </a:pPr>
            <a:r>
              <a:rPr lang="cs-CZ" sz="36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25. 05. 2023 Překopnutý kabel</a:t>
            </a:r>
            <a:endParaRPr lang="pl-PL" sz="12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Oprava odvodnění u APN C.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Při provádění výkopu došlo k překpnutí provozně nevyužívaného kabelu</a:t>
            </a:r>
            <a:b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230 V,  který zůstal pod napětím.</a:t>
            </a: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Došlo k výpadku na Trafostanici TSC.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E035F27-ACA0-9260-FDF3-8C4F62D5275A}"/>
              </a:ext>
            </a:extLst>
          </p:cNvPr>
          <p:cNvSpPr txBox="1"/>
          <p:nvPr/>
        </p:nvSpPr>
        <p:spPr>
          <a:xfrm>
            <a:off x="14994" y="6333896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Vyřešeno elektro</a:t>
            </a:r>
            <a:endParaRPr lang="cs-CZ" sz="26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E0BAAC4-90B8-910D-5946-55F9E021CC8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3233358"/>
            <a:ext cx="5801050" cy="3267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587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6847371-C639-B9ED-98EB-DAB1E5E584C2}"/>
              </a:ext>
            </a:extLst>
          </p:cNvPr>
          <p:cNvSpPr txBox="1">
            <a:spLocks noChangeAspect="1"/>
          </p:cNvSpPr>
          <p:nvPr/>
        </p:nvSpPr>
        <p:spPr>
          <a:xfrm>
            <a:off x="0" y="1441218"/>
            <a:ext cx="12204000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>
              <a:spcAft>
                <a:spcPts val="500"/>
              </a:spcAft>
            </a:pPr>
            <a:r>
              <a:rPr lang="cs-CZ" sz="36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29. 05. 2023 Únik paliva APN S</a:t>
            </a:r>
            <a:endParaRPr lang="pl-PL" sz="12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Únik paliva na APN S.</a:t>
            </a: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Rozměr skvrny cca 2 x 2 m.</a:t>
            </a: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Únik paliva vlivem roztažnosti kapaliny.</a:t>
            </a: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pl-PL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0">
              <a:spcAft>
                <a:spcPts val="1000"/>
              </a:spcAft>
            </a:pPr>
            <a:r>
              <a:rPr lang="pl-PL" sz="26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 &gt; Zvážit tankování do plné nádrže</a:t>
            </a:r>
            <a:br>
              <a:rPr lang="pl-PL" sz="26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6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při velkém rozdílů teplot.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E035F27-ACA0-9260-FDF3-8C4F62D5275A}"/>
              </a:ext>
            </a:extLst>
          </p:cNvPr>
          <p:cNvSpPr txBox="1"/>
          <p:nvPr/>
        </p:nvSpPr>
        <p:spPr>
          <a:xfrm>
            <a:off x="14994" y="6333896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Vyřešeno HZS</a:t>
            </a:r>
            <a:endParaRPr lang="cs-CZ" sz="26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9D8F64F-9267-05AE-FBF9-40CE7439B6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3201" y="2273439"/>
            <a:ext cx="5764821" cy="4323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863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6847371-C639-B9ED-98EB-DAB1E5E584C2}"/>
              </a:ext>
            </a:extLst>
          </p:cNvPr>
          <p:cNvSpPr txBox="1">
            <a:spLocks noChangeAspect="1"/>
          </p:cNvSpPr>
          <p:nvPr/>
        </p:nvSpPr>
        <p:spPr>
          <a:xfrm>
            <a:off x="14994" y="1412876"/>
            <a:ext cx="12204000" cy="111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>
              <a:spcAft>
                <a:spcPts val="500"/>
              </a:spcAft>
            </a:pPr>
            <a:r>
              <a:rPr lang="cs-CZ" sz="36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05. 06. 2023 Únik ropné látky</a:t>
            </a:r>
            <a:endParaRPr lang="pl-PL" sz="12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Únik cca 20l paliva z křídla letadla A320 APN N2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E035F27-ACA0-9260-FDF3-8C4F62D5275A}"/>
              </a:ext>
            </a:extLst>
          </p:cNvPr>
          <p:cNvSpPr txBox="1"/>
          <p:nvPr/>
        </p:nvSpPr>
        <p:spPr>
          <a:xfrm>
            <a:off x="14994" y="6333896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řešení</a:t>
            </a:r>
            <a:endParaRPr lang="cs-CZ" sz="26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A9270CF-D0D7-3F52-BFDE-02A1096A0EE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53236" y="2670095"/>
            <a:ext cx="7285527" cy="40968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59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6847371-C639-B9ED-98EB-DAB1E5E584C2}"/>
              </a:ext>
            </a:extLst>
          </p:cNvPr>
          <p:cNvSpPr txBox="1">
            <a:spLocks noChangeAspect="1"/>
          </p:cNvSpPr>
          <p:nvPr/>
        </p:nvSpPr>
        <p:spPr>
          <a:xfrm>
            <a:off x="0" y="1441218"/>
            <a:ext cx="12204000" cy="3595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>
              <a:spcAft>
                <a:spcPts val="500"/>
              </a:spcAft>
            </a:pPr>
            <a:r>
              <a:rPr lang="cs-CZ" sz="36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Vyhodnocení r. 2Q/2023</a:t>
            </a:r>
          </a:p>
          <a:p>
            <a:pPr algn="ctr" defTabSz="0">
              <a:spcAft>
                <a:spcPts val="500"/>
              </a:spcAft>
            </a:pPr>
            <a:endParaRPr lang="pl-PL" sz="12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28. 02. 2023 Zajíc (LOT, </a:t>
            </a:r>
            <a:r>
              <a:rPr lang="cs-CZ" sz="2800" dirty="0"/>
              <a:t>TDZ RWY 22)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 05. 2023 Zajíc (fy. EGT, os. automobil)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BirdStrike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Poznatky -  sečení trávních ploch</a:t>
            </a:r>
            <a:endParaRPr lang="pl-PL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0">
              <a:spcAft>
                <a:spcPts val="1000"/>
              </a:spcAft>
            </a:pPr>
            <a:endParaRPr lang="pl-PL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BiOL</a:t>
            </a:r>
            <a:endParaRPr lang="cs-CZ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pic>
        <p:nvPicPr>
          <p:cNvPr id="4" name="Obrázek 3">
            <a:hlinkClick r:id="rId5" action="ppaction://hlinkfile"/>
            <a:extLst>
              <a:ext uri="{FF2B5EF4-FFF2-40B4-BE49-F238E27FC236}">
                <a16:creationId xmlns:a16="http://schemas.microsoft.com/office/drawing/2014/main" id="{93A14E14-0157-EB03-9B83-D12C1EBB7CE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06114" y="3503321"/>
            <a:ext cx="5715000" cy="2828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919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6847371-C639-B9ED-98EB-DAB1E5E584C2}"/>
              </a:ext>
            </a:extLst>
          </p:cNvPr>
          <p:cNvSpPr txBox="1">
            <a:spLocks noChangeAspect="1"/>
          </p:cNvSpPr>
          <p:nvPr/>
        </p:nvSpPr>
        <p:spPr>
          <a:xfrm>
            <a:off x="0" y="1441218"/>
            <a:ext cx="1220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>
              <a:spcAft>
                <a:spcPts val="500"/>
              </a:spcAft>
            </a:pPr>
            <a:r>
              <a:rPr lang="cs-CZ" sz="36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 místa – Safety Boxy</a:t>
            </a:r>
            <a:endParaRPr lang="pl-PL" sz="12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SMS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9960E51-F52A-B70D-71C0-93E884512D5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525" y="2620717"/>
            <a:ext cx="6064475" cy="341126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6DB92DD-7712-CAB8-D130-8CFB120D977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5960" y="2657474"/>
            <a:ext cx="5990254" cy="33745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499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SMS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0AB5554-07BC-745F-4581-06F5F0536CC7}"/>
              </a:ext>
            </a:extLst>
          </p:cNvPr>
          <p:cNvSpPr txBox="1">
            <a:spLocks noChangeAspect="1"/>
          </p:cNvSpPr>
          <p:nvPr/>
        </p:nvSpPr>
        <p:spPr>
          <a:xfrm>
            <a:off x="0" y="1421119"/>
            <a:ext cx="12204000" cy="1359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>
              <a:spcAft>
                <a:spcPts val="500"/>
              </a:spcAft>
            </a:pPr>
            <a:r>
              <a:rPr lang="cs-CZ" sz="3600" b="1" dirty="0" err="1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</a:t>
            </a:r>
            <a:r>
              <a:rPr lang="cs-CZ" sz="36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místa – Hlášení (</a:t>
            </a:r>
            <a:r>
              <a:rPr lang="cs-CZ" sz="3600" b="1" dirty="0" err="1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36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pl-PL" sz="12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0">
              <a:spcAft>
                <a:spcPts val="500"/>
              </a:spcAft>
            </a:pPr>
            <a:endParaRPr lang="pl-PL" sz="12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http://projekty.airport-ostrava.cz/cz/page-safety-hlaseni/</a:t>
            </a: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9FC4637-BA7C-64EB-2532-F58942CCEAA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09716" y="2975030"/>
            <a:ext cx="4318324" cy="3661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69DCCCAF-80C3-7475-7530-B2C462A294E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43960" y="2985336"/>
            <a:ext cx="4442515" cy="3648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954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Auditní činnost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DD9DF948-0FC6-4EF4-B0E0-56AD0752062D}"/>
              </a:ext>
            </a:extLst>
          </p:cNvPr>
          <p:cNvSpPr txBox="1">
            <a:spLocks noChangeAspect="1"/>
          </p:cNvSpPr>
          <p:nvPr/>
        </p:nvSpPr>
        <p:spPr>
          <a:xfrm>
            <a:off x="0" y="1441218"/>
            <a:ext cx="12204000" cy="4144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>
              <a:spcAft>
                <a:spcPts val="500"/>
              </a:spcAft>
            </a:pPr>
            <a:r>
              <a:rPr lang="cs-CZ" sz="36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VII. Dozorový audit ÚCL</a:t>
            </a:r>
          </a:p>
          <a:p>
            <a:pPr algn="ctr" defTabSz="0">
              <a:spcAft>
                <a:spcPts val="500"/>
              </a:spcAft>
            </a:pPr>
            <a:endParaRPr lang="pl-PL" sz="12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07. 07. 2023 – zpracování podkladů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07. – 09. 08. 2023 </a:t>
            </a:r>
            <a: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VII dozorový audit</a:t>
            </a:r>
            <a:b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 &gt; Systém řízení – Management systém</a:t>
            </a:r>
            <a:b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 &gt; Ochrana letiště</a:t>
            </a:r>
            <a:b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 &gt; Smluvní činnosti a koordinace s jinými organizacemi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Prohlídka letiště</a:t>
            </a:r>
            <a:endParaRPr lang="pl-PL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0">
              <a:spcAft>
                <a:spcPts val="1000"/>
              </a:spcAft>
            </a:pPr>
            <a:endParaRPr lang="pl-PL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679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Auditní činnost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6847371-C639-B9ED-98EB-DAB1E5E584C2}"/>
              </a:ext>
            </a:extLst>
          </p:cNvPr>
          <p:cNvSpPr txBox="1">
            <a:spLocks noChangeAspect="1"/>
          </p:cNvSpPr>
          <p:nvPr/>
        </p:nvSpPr>
        <p:spPr>
          <a:xfrm>
            <a:off x="0" y="1441218"/>
            <a:ext cx="1220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/>
            <a:r>
              <a:rPr lang="pl-PL" sz="36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Externí audity 2023</a:t>
            </a:r>
          </a:p>
          <a:p>
            <a:pPr algn="ctr" defTabSz="0"/>
            <a:endParaRPr lang="pl-PL" sz="12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9FE114A-CA8B-05A4-58A8-443D32D09EF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76958" y="2167285"/>
            <a:ext cx="7471787" cy="4437443"/>
          </a:xfrm>
          <a:prstGeom prst="rect">
            <a:avLst/>
          </a:prstGeom>
        </p:spPr>
      </p:pic>
      <p:sp>
        <p:nvSpPr>
          <p:cNvPr id="4" name="Šipka: doprava 3">
            <a:extLst>
              <a:ext uri="{FF2B5EF4-FFF2-40B4-BE49-F238E27FC236}">
                <a16:creationId xmlns:a16="http://schemas.microsoft.com/office/drawing/2014/main" id="{F8B3C115-E33A-FEC1-B5FB-744437B87E63}"/>
              </a:ext>
            </a:extLst>
          </p:cNvPr>
          <p:cNvSpPr/>
          <p:nvPr/>
        </p:nvSpPr>
        <p:spPr>
          <a:xfrm>
            <a:off x="1710208" y="4692581"/>
            <a:ext cx="633047" cy="34164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D57E9E57-36B1-B57A-7068-EEECBDA995AC}"/>
              </a:ext>
            </a:extLst>
          </p:cNvPr>
          <p:cNvSpPr/>
          <p:nvPr/>
        </p:nvSpPr>
        <p:spPr>
          <a:xfrm>
            <a:off x="1713767" y="5054323"/>
            <a:ext cx="633047" cy="34164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67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Hodnocení výkonnosti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6847371-C639-B9ED-98EB-DAB1E5E584C2}"/>
              </a:ext>
            </a:extLst>
          </p:cNvPr>
          <p:cNvSpPr txBox="1">
            <a:spLocks noChangeAspect="1"/>
          </p:cNvSpPr>
          <p:nvPr/>
        </p:nvSpPr>
        <p:spPr>
          <a:xfrm>
            <a:off x="0" y="1441218"/>
            <a:ext cx="1220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/>
            <a:r>
              <a:rPr lang="pl-PL" sz="36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Vyhodnocení výkonosti ext. subjektů za 2Q /2023</a:t>
            </a:r>
          </a:p>
          <a:p>
            <a:pPr algn="ctr" defTabSz="0"/>
            <a:endParaRPr lang="pl-PL" sz="12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B383F66-FD0B-34FD-FBA8-34091D412E9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14252" y="2116575"/>
            <a:ext cx="3551673" cy="46888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757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6847371-C639-B9ED-98EB-DAB1E5E584C2}"/>
              </a:ext>
            </a:extLst>
          </p:cNvPr>
          <p:cNvSpPr txBox="1">
            <a:spLocks noChangeAspect="1"/>
          </p:cNvSpPr>
          <p:nvPr/>
        </p:nvSpPr>
        <p:spPr>
          <a:xfrm>
            <a:off x="0" y="1441218"/>
            <a:ext cx="1220400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>
              <a:spcAft>
                <a:spcPts val="500"/>
              </a:spcAft>
            </a:pPr>
            <a:r>
              <a:rPr lang="cs-CZ" sz="36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06. 03. 2023 Porušení SOP</a:t>
            </a:r>
          </a:p>
          <a:p>
            <a:pPr algn="ctr" defTabSz="0">
              <a:spcAft>
                <a:spcPts val="500"/>
              </a:spcAft>
            </a:pPr>
            <a:endParaRPr lang="pl-PL" sz="12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Během přistavení HiLoaderu k letadlu B737 nebyl přítomen marshaller.</a:t>
            </a: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Riziko poškození A/C, nehody, úrazu.</a:t>
            </a: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průběhu vykládky obsluha Highloaderu opustila nastartovaný stroj bez předání další obsluze.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E035F27-ACA0-9260-FDF3-8C4F62D5275A}"/>
              </a:ext>
            </a:extLst>
          </p:cNvPr>
          <p:cNvSpPr txBox="1"/>
          <p:nvPr/>
        </p:nvSpPr>
        <p:spPr>
          <a:xfrm>
            <a:off x="14994" y="6333896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pt-BR" sz="2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idské selhání, chybu jednotlivce</a:t>
            </a:r>
            <a:r>
              <a:rPr lang="cs-CZ" sz="2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omluva DHL Express</a:t>
            </a:r>
            <a:endParaRPr lang="cs-CZ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911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Propagace Safety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6847371-C639-B9ED-98EB-DAB1E5E584C2}"/>
              </a:ext>
            </a:extLst>
          </p:cNvPr>
          <p:cNvSpPr txBox="1">
            <a:spLocks noChangeAspect="1"/>
          </p:cNvSpPr>
          <p:nvPr/>
        </p:nvSpPr>
        <p:spPr>
          <a:xfrm>
            <a:off x="0" y="1441218"/>
            <a:ext cx="12204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/>
            <a:r>
              <a:rPr lang="pl-PL" sz="36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Nádoby na FOD</a:t>
            </a:r>
          </a:p>
          <a:p>
            <a:pPr algn="ctr" defTabSz="0"/>
            <a:endParaRPr lang="pl-PL" sz="12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0">
              <a:spcAft>
                <a:spcPts val="1000"/>
              </a:spcAft>
            </a:pPr>
            <a:r>
              <a:rPr lang="pl-PL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Umístění nádob na FOD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APN C – u stání handlingové techniky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APN C – u stowingu </a:t>
            </a:r>
            <a:b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APN C – u požárního schodiště</a:t>
            </a:r>
            <a:b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APN S – stan Cargo 1, Vchod – severní část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APN S – stan Cargo 1, Vchod – jižní část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APN S – vstup u DHL 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APN S – stan Cargo 2, Vchod – jižní část, směrem k EGT</a:t>
            </a:r>
          </a:p>
          <a:p>
            <a:pPr defTabSz="0">
              <a:spcAft>
                <a:spcPts val="1000"/>
              </a:spcAft>
            </a:pPr>
            <a:r>
              <a:rPr lang="pl-P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PROSÍME NEVHAZOVAT JINÝ ODPAD NEŽ FOD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14AD7A8-BAD7-B5B2-AC16-389F4751212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62672" y="2018394"/>
            <a:ext cx="3517707" cy="40824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554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Propagace Safety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6847371-C639-B9ED-98EB-DAB1E5E584C2}"/>
              </a:ext>
            </a:extLst>
          </p:cNvPr>
          <p:cNvSpPr txBox="1">
            <a:spLocks noChangeAspect="1"/>
          </p:cNvSpPr>
          <p:nvPr/>
        </p:nvSpPr>
        <p:spPr>
          <a:xfrm>
            <a:off x="0" y="1441218"/>
            <a:ext cx="1220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/>
            <a:r>
              <a:rPr lang="pl-PL" sz="36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point lesson</a:t>
            </a:r>
          </a:p>
          <a:p>
            <a:pPr algn="ctr" defTabSz="0"/>
            <a:endParaRPr lang="pl-PL" sz="12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9A760D2-3F1A-0DF8-A7FA-35EA52B7D1A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92586" y="2170444"/>
            <a:ext cx="3099816" cy="453002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BB6807A-7E07-0848-D5E3-BFE70B7C38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8383" y="2130006"/>
            <a:ext cx="3099817" cy="4610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276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Plánovaná výstavba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6847371-C639-B9ED-98EB-DAB1E5E584C2}"/>
              </a:ext>
            </a:extLst>
          </p:cNvPr>
          <p:cNvSpPr txBox="1">
            <a:spLocks noChangeAspect="1"/>
          </p:cNvSpPr>
          <p:nvPr/>
        </p:nvSpPr>
        <p:spPr>
          <a:xfrm>
            <a:off x="0" y="1441218"/>
            <a:ext cx="12204000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/>
            <a:r>
              <a:rPr lang="pl-PL" sz="36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Cargo terminál JIH</a:t>
            </a:r>
          </a:p>
          <a:p>
            <a:pPr algn="ctr" defTabSz="0"/>
            <a:endParaRPr lang="pl-PL" sz="12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Zahájena realizace</a:t>
            </a: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Předpoklad dokonočení stavby 09/2023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82D41A8-9E23-0CC9-A6A4-AD9D6F1DD45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0016" y="3774917"/>
            <a:ext cx="4055532" cy="275776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D16226B-0FEF-B671-2A56-BD464A5190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306" y="3774917"/>
            <a:ext cx="4902686" cy="2757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552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Plánovaná výstavba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6847371-C639-B9ED-98EB-DAB1E5E584C2}"/>
              </a:ext>
            </a:extLst>
          </p:cNvPr>
          <p:cNvSpPr txBox="1">
            <a:spLocks noChangeAspect="1"/>
          </p:cNvSpPr>
          <p:nvPr/>
        </p:nvSpPr>
        <p:spPr>
          <a:xfrm>
            <a:off x="0" y="1441218"/>
            <a:ext cx="1220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/>
            <a:r>
              <a:rPr lang="pl-PL" sz="36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Cargo terminál JIH – slavnostní zahájení stavby</a:t>
            </a:r>
          </a:p>
          <a:p>
            <a:pPr algn="ctr" defTabSz="0"/>
            <a:endParaRPr lang="pl-PL" sz="12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07A6E86-99E0-2154-BF30-BB1D4CBFEDE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4741" y="2201877"/>
            <a:ext cx="5715000" cy="429577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BD0252B-ABE4-6953-0E6C-D9F0371C5D4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44490" y="2201877"/>
            <a:ext cx="5715000" cy="4276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262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Plánovaná výstavba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6847371-C639-B9ED-98EB-DAB1E5E584C2}"/>
              </a:ext>
            </a:extLst>
          </p:cNvPr>
          <p:cNvSpPr txBox="1">
            <a:spLocks noChangeAspect="1"/>
          </p:cNvSpPr>
          <p:nvPr/>
        </p:nvSpPr>
        <p:spPr>
          <a:xfrm>
            <a:off x="0" y="1441218"/>
            <a:ext cx="12204000" cy="228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/>
            <a:r>
              <a:rPr lang="pl-PL" sz="36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Rozšíření APN S</a:t>
            </a:r>
          </a:p>
          <a:p>
            <a:pPr algn="ctr" defTabSz="0"/>
            <a:endParaRPr lang="pl-PL" sz="12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Připravena dokumentace po realizaci stavby</a:t>
            </a: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Vypsáno výběrové řízení na zhotovitele</a:t>
            </a: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Realizace začátek r. 2024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FCA63DA-E1CF-3690-B0FF-2661182B7FE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78469" y="3190187"/>
            <a:ext cx="6021839" cy="3380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36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Ostatní oblasti k projednání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6847371-C639-B9ED-98EB-DAB1E5E584C2}"/>
              </a:ext>
            </a:extLst>
          </p:cNvPr>
          <p:cNvSpPr txBox="1">
            <a:spLocks noChangeAspect="1"/>
          </p:cNvSpPr>
          <p:nvPr/>
        </p:nvSpPr>
        <p:spPr>
          <a:xfrm>
            <a:off x="0" y="1441218"/>
            <a:ext cx="12204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/>
            <a:r>
              <a:rPr lang="pl-PL" sz="36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Další informace</a:t>
            </a:r>
          </a:p>
          <a:p>
            <a:pPr algn="ctr" defTabSz="0"/>
            <a:endParaRPr lang="pl-PL" sz="12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0">
              <a:spcAft>
                <a:spcPts val="1000"/>
              </a:spcAft>
            </a:pPr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Plánované uzavírky pro rok 2023</a:t>
            </a: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Noční zavírky RWY (01. – 30. 06. 2023)</a:t>
            </a:r>
          </a:p>
          <a:p>
            <a:pPr defTabSz="0">
              <a:spcAft>
                <a:spcPts val="1000"/>
              </a:spcAft>
            </a:pPr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0">
              <a:spcAft>
                <a:spcPts val="1000"/>
              </a:spcAft>
            </a:pPr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 - 15. října  So - Ne</a:t>
            </a: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Uzavření RWY04 / 22 pro veškerý provoz na H48</a:t>
            </a: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Bude publikováno AIRAC AIP Supplementem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B87BF3E-0C48-53FE-4AD2-B2F05E7FAD8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17511" y="3267390"/>
            <a:ext cx="6143296" cy="1505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293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Ostatní oblasti k projednání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6847371-C639-B9ED-98EB-DAB1E5E584C2}"/>
              </a:ext>
            </a:extLst>
          </p:cNvPr>
          <p:cNvSpPr txBox="1">
            <a:spLocks noChangeAspect="1"/>
          </p:cNvSpPr>
          <p:nvPr/>
        </p:nvSpPr>
        <p:spPr>
          <a:xfrm>
            <a:off x="0" y="1441218"/>
            <a:ext cx="1220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/>
            <a:r>
              <a:rPr lang="pl-PL" sz="36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řády pro hangáry</a:t>
            </a:r>
            <a:endParaRPr lang="pl-PL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0">
              <a:spcAft>
                <a:spcPts val="1000"/>
              </a:spcAft>
            </a:pPr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BA3B088-3395-9911-02F7-0F199DCF6A5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1510" y="2086306"/>
            <a:ext cx="4016980" cy="4617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63A5280-BCB6-A2B4-3FFF-236D8B5294A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03120" y="2289015"/>
            <a:ext cx="4792880" cy="43725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194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Ostatní oblasti k projednání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6847371-C639-B9ED-98EB-DAB1E5E584C2}"/>
              </a:ext>
            </a:extLst>
          </p:cNvPr>
          <p:cNvSpPr txBox="1">
            <a:spLocks noChangeAspect="1"/>
          </p:cNvSpPr>
          <p:nvPr/>
        </p:nvSpPr>
        <p:spPr>
          <a:xfrm>
            <a:off x="0" y="1441218"/>
            <a:ext cx="12204000" cy="42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/>
            <a:r>
              <a:rPr lang="pl-PL" sz="36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Akt. vyhl. 108/1997</a:t>
            </a:r>
          </a:p>
          <a:p>
            <a:pPr algn="ctr" defTabSz="0"/>
            <a:endParaRPr lang="pl-PL" sz="12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Vyrazně redokován seznam LPZ</a:t>
            </a: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Jako LPZ zůstala mimo jiné  skupina 3.1 Zdroje energie pro letadla (elektrické, hydraulické a pneumatické)</a:t>
            </a: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Dále skupina 3.2 Letové trenážery a simulátory</a:t>
            </a: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 &gt; Změna firemní příručky (do 31.10.2023)</a:t>
            </a: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 &gt; Změna v přístupu k výběru dodavatelů</a:t>
            </a: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 &gt; Změny v auditování</a:t>
            </a:r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97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10" name="Nadpis 9">
            <a:extLst>
              <a:ext uri="{FF2B5EF4-FFF2-40B4-BE49-F238E27FC236}">
                <a16:creationId xmlns:a16="http://schemas.microsoft.com/office/drawing/2014/main" id="{6A0569BA-45A9-4BED-90AF-EB9E2361AAC8}"/>
              </a:ext>
            </a:extLst>
          </p:cNvPr>
          <p:cNvSpPr txBox="1">
            <a:spLocks/>
          </p:cNvSpPr>
          <p:nvPr/>
        </p:nvSpPr>
        <p:spPr>
          <a:xfrm>
            <a:off x="0" y="1412875"/>
            <a:ext cx="12188278" cy="50197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0"/>
            <a:r>
              <a:rPr lang="pl-PL" sz="54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LBV</a:t>
            </a:r>
          </a:p>
          <a:p>
            <a:pPr algn="ctr" defTabSz="0"/>
            <a:r>
              <a:rPr lang="pl-PL" sz="54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Letištní bezpečnostní výbor</a:t>
            </a:r>
          </a:p>
          <a:p>
            <a:pPr algn="ctr" defTabSz="0"/>
            <a:endParaRPr lang="pl-PL" sz="5400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ovéPole 8">
            <a:extLst>
              <a:ext uri="{FF2B5EF4-FFF2-40B4-BE49-F238E27FC236}">
                <a16:creationId xmlns:a16="http://schemas.microsoft.com/office/drawing/2014/main" id="{0C74BA65-47D4-488C-BB0E-8E9912ED6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24" y="6432660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www.osr.cz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EFFB932-1911-4E6B-A621-184DC29D4A59}"/>
              </a:ext>
            </a:extLst>
          </p:cNvPr>
          <p:cNvSpPr txBox="1"/>
          <p:nvPr/>
        </p:nvSpPr>
        <p:spPr>
          <a:xfrm>
            <a:off x="8386292" y="6432659"/>
            <a:ext cx="34940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>
              <a:defRPr sz="1200">
                <a:solidFill>
                  <a:srgbClr val="BCBCBE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cs-CZ" dirty="0"/>
              <a:t>Voráč,  07. 03.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670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LBV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6847371-C639-B9ED-98EB-DAB1E5E584C2}"/>
              </a:ext>
            </a:extLst>
          </p:cNvPr>
          <p:cNvSpPr txBox="1">
            <a:spLocks noChangeAspect="1"/>
          </p:cNvSpPr>
          <p:nvPr/>
        </p:nvSpPr>
        <p:spPr>
          <a:xfrm>
            <a:off x="0" y="1441218"/>
            <a:ext cx="12204000" cy="2380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/>
            <a:r>
              <a:rPr lang="pl-PL" sz="36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Záznmy CCTV</a:t>
            </a:r>
          </a:p>
          <a:p>
            <a:pPr algn="ctr" defTabSz="0"/>
            <a:endParaRPr lang="pl-PL" sz="12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Oprávněný důvod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alt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Písemná žádost</a:t>
            </a:r>
          </a:p>
          <a:p>
            <a:pPr defTabSz="0">
              <a:spcAft>
                <a:spcPts val="1000"/>
              </a:spcAft>
            </a:pPr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3766C41-B1BF-76F0-B19A-BFC61B68D3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6757" y="3259763"/>
            <a:ext cx="5420345" cy="30437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200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6847371-C639-B9ED-98EB-DAB1E5E584C2}"/>
              </a:ext>
            </a:extLst>
          </p:cNvPr>
          <p:cNvSpPr txBox="1">
            <a:spLocks noChangeAspect="1"/>
          </p:cNvSpPr>
          <p:nvPr/>
        </p:nvSpPr>
        <p:spPr>
          <a:xfrm>
            <a:off x="0" y="1441218"/>
            <a:ext cx="12204000" cy="228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>
              <a:spcAft>
                <a:spcPts val="500"/>
              </a:spcAft>
            </a:pPr>
            <a:r>
              <a:rPr lang="cs-CZ" sz="36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09. 03. 2023 Chybějící kužely</a:t>
            </a:r>
          </a:p>
          <a:p>
            <a:pPr algn="ctr" defTabSz="0">
              <a:spcAft>
                <a:spcPts val="500"/>
              </a:spcAft>
            </a:pPr>
            <a:endParaRPr lang="pl-PL" sz="12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Při kontrolní činnosti bylo zaznamenáno nedostatečně označení min. jednoho letadla na stání v prostoru man. plochy N3. </a:t>
            </a: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Letadla byla nedostatečně označena kužely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B57BEEA-6EDB-BED8-62F5-A41BFB5E761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48708" y="2891639"/>
            <a:ext cx="3682931" cy="37688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084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LBV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6847371-C639-B9ED-98EB-DAB1E5E584C2}"/>
              </a:ext>
            </a:extLst>
          </p:cNvPr>
          <p:cNvSpPr txBox="1">
            <a:spLocks noChangeAspect="1"/>
          </p:cNvSpPr>
          <p:nvPr/>
        </p:nvSpPr>
        <p:spPr>
          <a:xfrm>
            <a:off x="0" y="1441218"/>
            <a:ext cx="12204000" cy="2380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/>
            <a:r>
              <a:rPr lang="pl-PL" sz="36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Instalace brány č. 15</a:t>
            </a:r>
          </a:p>
          <a:p>
            <a:pPr algn="ctr" defTabSz="0"/>
            <a:endParaRPr lang="pl-PL" sz="12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Kontrola oprávněnosti vstupu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alt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Režimová opatření</a:t>
            </a:r>
          </a:p>
          <a:p>
            <a:pPr defTabSz="0">
              <a:spcAft>
                <a:spcPts val="1000"/>
              </a:spcAft>
            </a:pPr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B554C5A-A5E4-CEA1-EBED-E83CA7FF6A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0266" y="2523866"/>
            <a:ext cx="5554903" cy="41661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654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LBV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6847371-C639-B9ED-98EB-DAB1E5E584C2}"/>
              </a:ext>
            </a:extLst>
          </p:cNvPr>
          <p:cNvSpPr txBox="1">
            <a:spLocks noChangeAspect="1"/>
          </p:cNvSpPr>
          <p:nvPr/>
        </p:nvSpPr>
        <p:spPr>
          <a:xfrm>
            <a:off x="0" y="1441218"/>
            <a:ext cx="1220400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/>
            <a:r>
              <a:rPr lang="pl-PL" sz="36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Úprava ceníku</a:t>
            </a:r>
          </a:p>
          <a:p>
            <a:pPr algn="ctr" defTabSz="0"/>
            <a:endParaRPr lang="pl-PL" sz="12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Zpoplatnění výpisu (platnosti školení)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Kontrolní činnost (evidence návštěv)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Režimy známého dodavatele letištních dodávek</a:t>
            </a:r>
          </a:p>
          <a:p>
            <a:pPr defTabSz="0">
              <a:spcAft>
                <a:spcPts val="1000"/>
              </a:spcAft>
            </a:pPr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951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10" name="Nadpis 9">
            <a:extLst>
              <a:ext uri="{FF2B5EF4-FFF2-40B4-BE49-F238E27FC236}">
                <a16:creationId xmlns:a16="http://schemas.microsoft.com/office/drawing/2014/main" id="{6A0569BA-45A9-4BED-90AF-EB9E2361AAC8}"/>
              </a:ext>
            </a:extLst>
          </p:cNvPr>
          <p:cNvSpPr txBox="1">
            <a:spLocks/>
          </p:cNvSpPr>
          <p:nvPr/>
        </p:nvSpPr>
        <p:spPr>
          <a:xfrm>
            <a:off x="0" y="2551112"/>
            <a:ext cx="12188278" cy="1755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0"/>
            <a:r>
              <a:rPr lang="cs-CZ" sz="40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za pozornost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062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6847371-C639-B9ED-98EB-DAB1E5E584C2}"/>
              </a:ext>
            </a:extLst>
          </p:cNvPr>
          <p:cNvSpPr txBox="1">
            <a:spLocks noChangeAspect="1"/>
          </p:cNvSpPr>
          <p:nvPr/>
        </p:nvSpPr>
        <p:spPr>
          <a:xfrm>
            <a:off x="0" y="1441218"/>
            <a:ext cx="12204000" cy="895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>
              <a:spcAft>
                <a:spcPts val="500"/>
              </a:spcAft>
            </a:pPr>
            <a:r>
              <a:rPr lang="cs-CZ" sz="36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09. 03. 2023 Chybějící kužely</a:t>
            </a:r>
          </a:p>
          <a:p>
            <a:pPr algn="ctr" defTabSz="0">
              <a:spcAft>
                <a:spcPts val="500"/>
              </a:spcAft>
            </a:pPr>
            <a:endParaRPr lang="pl-PL" sz="12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09A8641-D7A8-93D0-B8E2-4CAC951B0F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163" y="2576887"/>
            <a:ext cx="5821117" cy="3026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DFE4F8A-7991-4694-805A-B6246A5A4E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26458" y="2816817"/>
            <a:ext cx="5911100" cy="2445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542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6847371-C639-B9ED-98EB-DAB1E5E584C2}"/>
              </a:ext>
            </a:extLst>
          </p:cNvPr>
          <p:cNvSpPr txBox="1">
            <a:spLocks noChangeAspect="1"/>
          </p:cNvSpPr>
          <p:nvPr/>
        </p:nvSpPr>
        <p:spPr>
          <a:xfrm>
            <a:off x="0" y="1441218"/>
            <a:ext cx="12204000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>
              <a:spcAft>
                <a:spcPts val="500"/>
              </a:spcAft>
            </a:pPr>
            <a:r>
              <a:rPr lang="cs-CZ" sz="36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09. 03. 2023 Únik ropné látky APN N</a:t>
            </a:r>
          </a:p>
          <a:p>
            <a:pPr algn="ctr" defTabSz="0">
              <a:spcAft>
                <a:spcPts val="500"/>
              </a:spcAft>
            </a:pPr>
            <a:endParaRPr lang="pl-PL" sz="12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Únik nebezpečné látky – olejové skvrny pravděpodobně od provozu dopravního prostředku (tahač, letadlo...) na ploše v blízkosti brány č. 21.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E035F27-ACA0-9260-FDF3-8C4F62D5275A}"/>
              </a:ext>
            </a:extLst>
          </p:cNvPr>
          <p:cNvSpPr txBox="1"/>
          <p:nvPr/>
        </p:nvSpPr>
        <p:spPr>
          <a:xfrm>
            <a:off x="14994" y="6333896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Rešeno</a:t>
            </a:r>
            <a:r>
              <a:rPr lang="cs-CZ" sz="2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JAT</a:t>
            </a:r>
            <a:endParaRPr lang="cs-CZ" sz="2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2FE9625-28B8-705E-53DF-77CF66F8B06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06904" y="3200675"/>
            <a:ext cx="7657733" cy="3535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155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6847371-C639-B9ED-98EB-DAB1E5E584C2}"/>
              </a:ext>
            </a:extLst>
          </p:cNvPr>
          <p:cNvSpPr txBox="1">
            <a:spLocks noChangeAspect="1"/>
          </p:cNvSpPr>
          <p:nvPr/>
        </p:nvSpPr>
        <p:spPr>
          <a:xfrm>
            <a:off x="0" y="1441218"/>
            <a:ext cx="12204000" cy="2944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>
              <a:spcAft>
                <a:spcPts val="500"/>
              </a:spcAft>
            </a:pPr>
            <a:r>
              <a:rPr lang="cs-CZ" sz="36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13. 03. 2023 Opuštěné zavazadlo (1.)</a:t>
            </a:r>
          </a:p>
          <a:p>
            <a:pPr algn="ctr" defTabSz="0">
              <a:spcAft>
                <a:spcPts val="500"/>
              </a:spcAft>
            </a:pPr>
            <a:endParaRPr lang="pl-PL" sz="12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přepážky CHECK IN 2 odložené zavazadlo, kufr modré barvy.</a:t>
            </a: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Předáno ICP/VS UBL.</a:t>
            </a: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Prověřeny kamerové systémy, nalezena majitelka kufru.</a:t>
            </a: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Negativní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E035F27-ACA0-9260-FDF3-8C4F62D5275A}"/>
              </a:ext>
            </a:extLst>
          </p:cNvPr>
          <p:cNvSpPr txBox="1"/>
          <p:nvPr/>
        </p:nvSpPr>
        <p:spPr>
          <a:xfrm>
            <a:off x="14994" y="6333896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Vyřešeno PČR, LKMT</a:t>
            </a:r>
            <a:endParaRPr lang="cs-CZ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277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6847371-C639-B9ED-98EB-DAB1E5E584C2}"/>
              </a:ext>
            </a:extLst>
          </p:cNvPr>
          <p:cNvSpPr txBox="1">
            <a:spLocks noChangeAspect="1"/>
          </p:cNvSpPr>
          <p:nvPr/>
        </p:nvSpPr>
        <p:spPr>
          <a:xfrm>
            <a:off x="0" y="1441218"/>
            <a:ext cx="12204000" cy="228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>
              <a:spcAft>
                <a:spcPts val="500"/>
              </a:spcAft>
            </a:pPr>
            <a:r>
              <a:rPr lang="cs-CZ" sz="36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18. 03. 2023 Průnik</a:t>
            </a:r>
          </a:p>
          <a:p>
            <a:pPr algn="ctr" defTabSz="0">
              <a:spcAft>
                <a:spcPts val="500"/>
              </a:spcAft>
            </a:pPr>
            <a:endParaRPr lang="pl-PL" sz="12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Pohyb neznámé osoby na APN N2.</a:t>
            </a: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Planý poplach – jednalo se o zaměstnance letiště, který byl pracovníky</a:t>
            </a:r>
            <a:b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chybně identifikován.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E035F27-ACA0-9260-FDF3-8C4F62D5275A}"/>
              </a:ext>
            </a:extLst>
          </p:cNvPr>
          <p:cNvSpPr txBox="1"/>
          <p:nvPr/>
        </p:nvSpPr>
        <p:spPr>
          <a:xfrm>
            <a:off x="14994" y="6333896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Vyřešeno LKMT</a:t>
            </a:r>
            <a:endParaRPr lang="cs-CZ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87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6847371-C639-B9ED-98EB-DAB1E5E584C2}"/>
              </a:ext>
            </a:extLst>
          </p:cNvPr>
          <p:cNvSpPr txBox="1">
            <a:spLocks noChangeAspect="1"/>
          </p:cNvSpPr>
          <p:nvPr/>
        </p:nvSpPr>
        <p:spPr>
          <a:xfrm>
            <a:off x="0" y="1441218"/>
            <a:ext cx="12204000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>
              <a:spcAft>
                <a:spcPts val="500"/>
              </a:spcAft>
            </a:pPr>
            <a:r>
              <a:rPr lang="cs-CZ" sz="36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26. 03. 2023 Přírodní jev</a:t>
            </a:r>
          </a:p>
          <a:p>
            <a:pPr algn="ctr" defTabSz="0">
              <a:spcAft>
                <a:spcPts val="500"/>
              </a:spcAft>
            </a:pPr>
            <a:endParaRPr lang="pl-PL" sz="12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Spadlý plot staveniště z důvodu větru u APN JIH a Brány X směrem k ACO stanu.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E035F27-ACA0-9260-FDF3-8C4F62D5275A}"/>
              </a:ext>
            </a:extLst>
          </p:cNvPr>
          <p:cNvSpPr txBox="1"/>
          <p:nvPr/>
        </p:nvSpPr>
        <p:spPr>
          <a:xfrm>
            <a:off x="14994" y="6333896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Opraveno ÚSM</a:t>
            </a:r>
            <a:endParaRPr lang="cs-CZ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748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10858</TotalTime>
  <Words>1402</Words>
  <Application>Microsoft Office PowerPoint</Application>
  <PresentationFormat>Širokoúhlá obrazovka</PresentationFormat>
  <Paragraphs>260</Paragraphs>
  <Slides>42</Slides>
  <Notes>42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Tahoma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Návštěva premiéra ČR  15.7.2021</dc:title>
  <dc:creator>Pustějovská Kateřina</dc:creator>
  <cp:lastModifiedBy>Smolon Marek</cp:lastModifiedBy>
  <cp:revision>224</cp:revision>
  <cp:lastPrinted>2021-08-17T10:50:42Z</cp:lastPrinted>
  <dcterms:created xsi:type="dcterms:W3CDTF">2021-07-13T09:26:48Z</dcterms:created>
  <dcterms:modified xsi:type="dcterms:W3CDTF">2023-06-16T08:49:00Z</dcterms:modified>
</cp:coreProperties>
</file>